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4" r:id="rId2"/>
    <p:sldId id="331" r:id="rId3"/>
    <p:sldId id="323" r:id="rId4"/>
    <p:sldId id="324" r:id="rId5"/>
    <p:sldId id="332" r:id="rId6"/>
    <p:sldId id="325" r:id="rId7"/>
    <p:sldId id="326" r:id="rId8"/>
    <p:sldId id="328" r:id="rId9"/>
    <p:sldId id="327" r:id="rId10"/>
    <p:sldId id="329" r:id="rId11"/>
    <p:sldId id="330" r:id="rId12"/>
    <p:sldId id="307" r:id="rId13"/>
    <p:sldId id="303" r:id="rId14"/>
    <p:sldId id="306" r:id="rId15"/>
    <p:sldId id="305" r:id="rId16"/>
    <p:sldId id="258" r:id="rId17"/>
    <p:sldId id="335" r:id="rId18"/>
    <p:sldId id="309" r:id="rId19"/>
    <p:sldId id="314" r:id="rId20"/>
    <p:sldId id="315" r:id="rId21"/>
    <p:sldId id="334" r:id="rId22"/>
    <p:sldId id="259" r:id="rId23"/>
    <p:sldId id="336" r:id="rId24"/>
    <p:sldId id="316" r:id="rId25"/>
    <p:sldId id="318" r:id="rId26"/>
    <p:sldId id="317" r:id="rId27"/>
    <p:sldId id="319" r:id="rId28"/>
    <p:sldId id="320" r:id="rId29"/>
    <p:sldId id="321" r:id="rId30"/>
    <p:sldId id="322" r:id="rId3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83" autoAdjust="0"/>
    <p:restoredTop sz="94624" autoAdjust="0"/>
  </p:normalViewPr>
  <p:slideViewPr>
    <p:cSldViewPr>
      <p:cViewPr varScale="1">
        <p:scale>
          <a:sx n="98" d="100"/>
          <a:sy n="98" d="100"/>
        </p:scale>
        <p:origin x="-26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5B273-ECA3-2B40-B596-DB43CA7AB56D}" type="datetimeFigureOut">
              <a:rPr lang="nl-NL" smtClean="0"/>
              <a:t>26-6-2015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00ADC-32CB-4E4D-9322-61DFE619AD8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28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Bv bij</a:t>
            </a:r>
            <a:r>
              <a:rPr lang="nl-NL" baseline="0" dirty="0" smtClean="0"/>
              <a:t> inslaap </a:t>
            </a:r>
            <a:r>
              <a:rPr lang="nl-NL" baseline="0" dirty="0" err="1" smtClean="0"/>
              <a:t>med</a:t>
            </a:r>
            <a:r>
              <a:rPr lang="nl-NL" baseline="0" dirty="0" smtClean="0"/>
              <a:t> nuttig als de piek snel bereikt wordt en de afbraak na een plateau fase snel is.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67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Med</a:t>
            </a:r>
            <a:r>
              <a:rPr lang="nl-NL" dirty="0" smtClean="0"/>
              <a:t> kan</a:t>
            </a:r>
            <a:r>
              <a:rPr lang="nl-NL" baseline="0" dirty="0" smtClean="0"/>
              <a:t> </a:t>
            </a:r>
            <a:r>
              <a:rPr lang="nl-NL" dirty="0" smtClean="0"/>
              <a:t>zo bewerkt worden dat heel traag en geleidelijk</a:t>
            </a:r>
            <a:r>
              <a:rPr lang="nl-NL" baseline="0" dirty="0" smtClean="0"/>
              <a:t> het werkzame bestanddeel kan </a:t>
            </a:r>
            <a:r>
              <a:rPr lang="nl-NL" baseline="0" dirty="0" err="1" smtClean="0"/>
              <a:t>vrijkomen.Soms</a:t>
            </a:r>
            <a:r>
              <a:rPr lang="nl-NL" baseline="0" dirty="0" smtClean="0"/>
              <a:t> zelfs in een vorm op verschillende wijzen </a:t>
            </a:r>
          </a:p>
          <a:p>
            <a:r>
              <a:rPr lang="nl-NL" baseline="0" dirty="0" smtClean="0"/>
              <a:t>Voorbeeld </a:t>
            </a:r>
            <a:r>
              <a:rPr lang="nl-NL" baseline="0" dirty="0" err="1" smtClean="0"/>
              <a:t>deppt</a:t>
            </a:r>
            <a:r>
              <a:rPr lang="nl-NL" baseline="0" dirty="0" smtClean="0"/>
              <a:t>; hormoon </a:t>
            </a:r>
            <a:r>
              <a:rPr lang="nl-NL" baseline="0" dirty="0" err="1" smtClean="0"/>
              <a:t>inj</a:t>
            </a:r>
            <a:r>
              <a:rPr lang="nl-NL" baseline="0" dirty="0" smtClean="0"/>
              <a:t> bv bij prostaat </a:t>
            </a:r>
            <a:r>
              <a:rPr lang="nl-NL" baseline="0" dirty="0" err="1" smtClean="0"/>
              <a:t>carc</a:t>
            </a:r>
            <a:r>
              <a:rPr lang="nl-NL" baseline="0" dirty="0" smtClean="0"/>
              <a:t>.</a:t>
            </a:r>
          </a:p>
          <a:p>
            <a:r>
              <a:rPr lang="nl-NL" baseline="0" dirty="0" smtClean="0"/>
              <a:t>Digoxine doseren op geleide van bloedspiegel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00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Curve bij bv slaap </a:t>
            </a:r>
            <a:r>
              <a:rPr lang="nl-NL" dirty="0" err="1" smtClean="0"/>
              <a:t>med</a:t>
            </a:r>
            <a:r>
              <a:rPr lang="nl-NL" dirty="0" smtClean="0"/>
              <a:t> ? En bij antibiotica</a:t>
            </a:r>
            <a:r>
              <a:rPr lang="nl-NL" baseline="0" dirty="0" smtClean="0"/>
              <a:t> 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8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 narcotica ,hoe zwaarder</a:t>
            </a:r>
            <a:r>
              <a:rPr lang="nl-NL" baseline="0" dirty="0" smtClean="0"/>
              <a:t> iemand ( vet ) is hoe meer nodig. methadon Later dosis aanpassen 2d ½ .na aantal dagen als vetdepots verzadigd zijn </a:t>
            </a:r>
          </a:p>
          <a:p>
            <a:r>
              <a:rPr lang="nl-NL" baseline="0" dirty="0" smtClean="0"/>
              <a:t>Doorlaatbaarheid </a:t>
            </a:r>
            <a:r>
              <a:rPr lang="nl-NL" baseline="0" dirty="0" err="1" smtClean="0"/>
              <a:t>bloedhersenbarriere</a:t>
            </a:r>
            <a:r>
              <a:rPr lang="nl-NL" baseline="0" dirty="0" smtClean="0"/>
              <a:t> is voor sommige </a:t>
            </a:r>
            <a:r>
              <a:rPr lang="nl-NL" baseline="0" dirty="0" err="1" smtClean="0"/>
              <a:t>med</a:t>
            </a:r>
            <a:r>
              <a:rPr lang="nl-NL" baseline="0" dirty="0" smtClean="0"/>
              <a:t>. slecht.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9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Bv orale antischimmel middelen</a:t>
            </a:r>
            <a:r>
              <a:rPr lang="nl-NL" baseline="0" dirty="0" smtClean="0"/>
              <a:t>, dosis andere middelen aanpassen. Veel interacties en ook zeer lange </a:t>
            </a:r>
            <a:r>
              <a:rPr lang="nl-NL" baseline="0" dirty="0" err="1" smtClean="0"/>
              <a:t>halfwaarde</a:t>
            </a:r>
            <a:r>
              <a:rPr lang="nl-NL" baseline="0" dirty="0" smtClean="0"/>
              <a:t> tijd. </a:t>
            </a:r>
          </a:p>
          <a:p>
            <a:r>
              <a:rPr lang="nl-NL" baseline="0" dirty="0" smtClean="0"/>
              <a:t>Ook door voeding te </a:t>
            </a:r>
            <a:r>
              <a:rPr lang="nl-NL" baseline="0" dirty="0" err="1" smtClean="0"/>
              <a:t>beinvloeden</a:t>
            </a:r>
            <a:r>
              <a:rPr lang="nl-NL" baseline="0" dirty="0" smtClean="0"/>
              <a:t> ( grapefruitsap)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358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Glucose is </a:t>
            </a:r>
            <a:r>
              <a:rPr lang="nl-NL" dirty="0" err="1" smtClean="0"/>
              <a:t>essent</a:t>
            </a:r>
            <a:r>
              <a:rPr lang="nl-NL" dirty="0" smtClean="0"/>
              <a:t> voor de stofwisseling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743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Lange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halfwaarde</a:t>
            </a:r>
            <a:r>
              <a:rPr lang="nl-NL" baseline="0" dirty="0" smtClean="0"/>
              <a:t> tijd; gevaar groter voor cumulatie op den duur. Nieuw is de </a:t>
            </a:r>
            <a:r>
              <a:rPr lang="nl-NL" baseline="0" dirty="0" err="1" smtClean="0"/>
              <a:t>farmacogenetica</a:t>
            </a:r>
            <a:r>
              <a:rPr lang="nl-NL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606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Voorbeelden anti incontinentie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med</a:t>
            </a:r>
            <a:r>
              <a:rPr lang="nl-NL" baseline="0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422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Praktische problemen.</a:t>
            </a:r>
            <a:r>
              <a:rPr lang="nl-NL" baseline="0" dirty="0" smtClean="0"/>
              <a:t> </a:t>
            </a:r>
          </a:p>
          <a:p>
            <a:r>
              <a:rPr lang="nl-NL" baseline="0" dirty="0" smtClean="0"/>
              <a:t>Gevoeliger voor bijwerkingen </a:t>
            </a:r>
            <a:r>
              <a:rPr lang="nl-NL" dirty="0" smtClean="0"/>
              <a:t>Voorbeeld middelen tegen incontinentie ;</a:t>
            </a:r>
            <a:r>
              <a:rPr lang="nl-NL" baseline="0" dirty="0" smtClean="0"/>
              <a:t> droge mond wazig zien tragere darmfunctie en soms in de war van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0ADC-32CB-4E4D-9322-61DFE619AD8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32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E4EB-72AE-468C-A10B-F3EB3D3BA70F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A0A8-2912-457E-A8B8-09E826A68FD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2BFAF-7883-469D-9726-56DC0F8626DC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2CAD5-D538-4D1A-9B42-AD6C05F89FA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E832E-F56C-4076-B9A2-1D707A24830A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16D4-D72A-496A-953B-FD34FD08770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0C78-4585-4265-B448-139DCB4B8C44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5072-30AC-4440-ACCC-9EBEAD9861A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DBDC-1CDC-48BC-A492-06574991FC4E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B0836-11D9-4800-8407-98689514250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9A32-58A3-472F-A70A-4A9F3437BEFC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C7CA-53EB-4EA1-802E-91AA5B3C7C4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1DCB4-D6BD-4DE2-B56A-74736A920E26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91C1-EA1F-4D77-8963-A3E705A1CE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702ED-28F4-49CA-9377-3216C1BD4590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672FE-F5D2-48D5-AE73-242697B92DD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F307-D00E-4449-BD9D-9ECB21746BF3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C4EA-87C0-4EB6-9157-1732ED6A91A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77DF-2C03-4973-A33C-EB058A6E3737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19AEF-DE93-467D-84F9-0E7F41C4F18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97BC-962F-4103-9F2B-7C4F72F39C0F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A87A-978C-435D-9519-46405451E30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A817D1-886F-4C57-A43E-5906CB1B0DF3}" type="datetimeFigureOut">
              <a:rPr lang="nl-NL"/>
              <a:pPr>
                <a:defRPr/>
              </a:pPr>
              <a:t>26-6-2015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87CF83-1370-435B-8111-1975598EAB8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Geneesmiddelen en ouderen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nl-NL" smtClean="0"/>
              <a:t>Erik van Tuin</a:t>
            </a:r>
          </a:p>
          <a:p>
            <a:pPr algn="ctr">
              <a:buFont typeface="Arial" charset="0"/>
              <a:buNone/>
            </a:pPr>
            <a:r>
              <a:rPr lang="nl-NL" smtClean="0"/>
              <a:t>Hof van Delft Apotheek</a:t>
            </a:r>
          </a:p>
          <a:p>
            <a:pPr algn="ctr">
              <a:buFont typeface="Arial" charset="0"/>
              <a:buNone/>
            </a:pPr>
            <a:endParaRPr lang="nl-NL" smtClean="0"/>
          </a:p>
          <a:p>
            <a:pPr algn="ctr">
              <a:buFont typeface="Arial" charset="0"/>
              <a:buNone/>
            </a:pPr>
            <a:r>
              <a:rPr lang="nl-NL" smtClean="0"/>
              <a:t>Hans Breugem oud huisarts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Ouderen</a:t>
            </a:r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nl-NL" dirty="0" smtClean="0"/>
              <a:t>Vaak verschillende ziekten en meerdere </a:t>
            </a:r>
            <a:r>
              <a:rPr lang="nl-NL" dirty="0" err="1" smtClean="0"/>
              <a:t>med</a:t>
            </a:r>
            <a:r>
              <a:rPr lang="nl-NL" dirty="0" smtClean="0"/>
              <a:t>.; dan interacties ( verzwakken- versterken)</a:t>
            </a:r>
          </a:p>
          <a:p>
            <a:r>
              <a:rPr lang="nl-NL" dirty="0" smtClean="0"/>
              <a:t>Verandering; vet neemt toe, water af ( N 65-70% &gt; 55-60%, bij vrouwen lager). Trager werkende maag/darm. Langzamere start van  en tragere- </a:t>
            </a:r>
            <a:r>
              <a:rPr lang="nl-NL" dirty="0" err="1" smtClean="0"/>
              <a:t>langerdurende</a:t>
            </a:r>
            <a:r>
              <a:rPr lang="nl-NL" dirty="0" smtClean="0"/>
              <a:t> werking.</a:t>
            </a:r>
          </a:p>
          <a:p>
            <a:r>
              <a:rPr lang="nl-NL" dirty="0" smtClean="0"/>
              <a:t>Hersenen gevoeliger ( slaperiger, duizelig, verward, wazig zien</a:t>
            </a:r>
            <a:r>
              <a:rPr lang="nl-NL" dirty="0"/>
              <a:t> </a:t>
            </a:r>
            <a:r>
              <a:rPr lang="nl-NL" dirty="0" smtClean="0"/>
              <a:t>.</a:t>
            </a:r>
            <a:r>
              <a:rPr lang="nl-NL" dirty="0" err="1" smtClean="0"/>
              <a:t>e.d</a:t>
            </a:r>
            <a:r>
              <a:rPr lang="nl-NL" dirty="0" smtClean="0"/>
              <a:t> ). Gevolg </a:t>
            </a:r>
            <a:r>
              <a:rPr lang="nl-NL" b="1" dirty="0" smtClean="0"/>
              <a:t>vallen!</a:t>
            </a:r>
          </a:p>
          <a:p>
            <a:r>
              <a:rPr lang="nl-NL" dirty="0" smtClean="0"/>
              <a:t>Werking nieren minder ; lagere dosis nodig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nl-NL" dirty="0" smtClean="0"/>
              <a:t>Vervolg </a:t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nl-NL" dirty="0" smtClean="0"/>
              <a:t>Minder dorst</a:t>
            </a:r>
          </a:p>
          <a:p>
            <a:r>
              <a:rPr lang="nl-NL" dirty="0" smtClean="0"/>
              <a:t>Medicijngebruik lastiger; </a:t>
            </a:r>
            <a:r>
              <a:rPr lang="nl-NL" sz="2400" dirty="0" smtClean="0"/>
              <a:t>stijfheid, krachtsverlies handen, moeilijker doorslikken, slechter zien, sneller overzicht verliezen en in de war raken</a:t>
            </a:r>
          </a:p>
          <a:p>
            <a:r>
              <a:rPr lang="nl-NL" dirty="0" smtClean="0"/>
              <a:t>Therapietrouw </a:t>
            </a:r>
            <a:r>
              <a:rPr lang="nl-NL" dirty="0" err="1" smtClean="0"/>
              <a:t>i.h.a</a:t>
            </a:r>
            <a:r>
              <a:rPr lang="nl-NL" dirty="0" smtClean="0"/>
              <a:t> minder </a:t>
            </a:r>
            <a:r>
              <a:rPr lang="nl-NL" sz="2400" dirty="0" smtClean="0"/>
              <a:t>( vergeetachtigheid)</a:t>
            </a:r>
          </a:p>
          <a:p>
            <a:r>
              <a:rPr lang="nl-NL" dirty="0" smtClean="0"/>
              <a:t>Vraagt meer precisie en oplettendheid van pat./arts en apotheker. “</a:t>
            </a:r>
            <a:r>
              <a:rPr lang="nl-NL" dirty="0" err="1" smtClean="0"/>
              <a:t>Polyfarmaceutisch</a:t>
            </a:r>
            <a:r>
              <a:rPr lang="nl-NL" dirty="0" smtClean="0"/>
              <a:t>” overleg. </a:t>
            </a:r>
            <a:r>
              <a:rPr lang="nl-NL" dirty="0" err="1" smtClean="0"/>
              <a:t>Med</a:t>
            </a:r>
            <a:r>
              <a:rPr lang="nl-NL" dirty="0" smtClean="0"/>
              <a:t>. nog nodig ? Zelf op ev. bijwerkingen letten, bijsluiter lezen. Gele sticker ?! Heeft u al een </a:t>
            </a:r>
            <a:r>
              <a:rPr lang="nl-NL" b="1" dirty="0" err="1" smtClean="0"/>
              <a:t>med.paspoort</a:t>
            </a:r>
            <a:r>
              <a:rPr lang="nl-NL" b="1" dirty="0" smtClean="0"/>
              <a:t> </a:t>
            </a:r>
            <a:r>
              <a:rPr lang="nl-NL" dirty="0" smtClean="0"/>
              <a:t>?</a:t>
            </a:r>
          </a:p>
          <a:p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Geneesmiddelen en ouderen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Vaak dus over- ondergebruik: stop of dosis ev. aanpassen  </a:t>
            </a:r>
          </a:p>
          <a:p>
            <a:r>
              <a:rPr lang="nl-NL" dirty="0" smtClean="0"/>
              <a:t>Veel praktische problemen </a:t>
            </a:r>
            <a:r>
              <a:rPr lang="nl-NL" dirty="0" err="1" smtClean="0"/>
              <a:t>bv.met</a:t>
            </a:r>
            <a:r>
              <a:rPr lang="nl-NL" dirty="0" smtClean="0"/>
              <a:t> deelbaarheid tabletten</a:t>
            </a:r>
            <a:r>
              <a:rPr lang="nl-NL" dirty="0"/>
              <a:t> </a:t>
            </a:r>
            <a:r>
              <a:rPr lang="nl-NL" sz="2400" dirty="0" smtClean="0"/>
              <a:t>( </a:t>
            </a:r>
            <a:r>
              <a:rPr lang="nl-NL" sz="2400" dirty="0" err="1" smtClean="0"/>
              <a:t>tabl.splitser</a:t>
            </a:r>
            <a:r>
              <a:rPr lang="nl-NL" sz="2400" dirty="0" smtClean="0"/>
              <a:t> </a:t>
            </a:r>
            <a:r>
              <a:rPr lang="nl-NL" dirty="0" smtClean="0"/>
              <a:t>)</a:t>
            </a:r>
          </a:p>
          <a:p>
            <a:r>
              <a:rPr lang="nl-NL" dirty="0" smtClean="0"/>
              <a:t>Gebruik oogdruppels lastig</a:t>
            </a:r>
          </a:p>
          <a:p>
            <a:r>
              <a:rPr lang="nl-NL" dirty="0" smtClean="0"/>
              <a:t>Inhalatoren idem </a:t>
            </a:r>
            <a:r>
              <a:rPr lang="nl-NL" sz="2400" dirty="0" smtClean="0"/>
              <a:t>( voorzetkamer)</a:t>
            </a:r>
          </a:p>
          <a:p>
            <a:r>
              <a:rPr lang="nl-NL" dirty="0" smtClean="0"/>
              <a:t>Weekdoseersystemen voor therapietrouw</a:t>
            </a:r>
          </a:p>
          <a:p>
            <a:pPr marL="0" indent="0">
              <a:buNone/>
            </a:pPr>
            <a:r>
              <a:rPr lang="nl-NL" b="1" dirty="0" smtClean="0"/>
              <a:t>   Voor deze en veel meer tips naar apotheek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/>
              <a:t>Geneesmiddelen gebruik bij ouderen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14339" name="Picture 4" descr="Overweg Buitenwatersl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45863" cy="734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15363" name="Picture 4" descr="20150316_15082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5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Hof van Delft Apotheek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16387" name="Picture 6" descr="20150316_150518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628775"/>
            <a:ext cx="82073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Getallen: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2662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70 plussers ; gem. 3 tab per dag. Meer dan 5 ?</a:t>
            </a:r>
          </a:p>
          <a:p>
            <a:pPr eaLnBrk="1" hangingPunct="1"/>
            <a:r>
              <a:rPr lang="nl-NL" smtClean="0"/>
              <a:t>Rapport inspectie : 20 % van de ouderen in de 1</a:t>
            </a:r>
            <a:r>
              <a:rPr lang="nl-NL" baseline="30000" smtClean="0"/>
              <a:t>e</a:t>
            </a:r>
            <a:r>
              <a:rPr lang="nl-NL" smtClean="0"/>
              <a:t> lijn krijgt potentieel ongeschikte middelen</a:t>
            </a:r>
          </a:p>
          <a:p>
            <a:pPr eaLnBrk="1" hangingPunct="1">
              <a:buFont typeface="Arial" charset="0"/>
              <a:buNone/>
            </a:pPr>
            <a:r>
              <a:rPr lang="nl-NL" smtClean="0"/>
              <a:t>	(PIM)</a:t>
            </a:r>
          </a:p>
          <a:p>
            <a:pPr eaLnBrk="1" hangingPunct="1">
              <a:buFont typeface="Arial" charset="0"/>
              <a:buNone/>
            </a:pPr>
            <a:r>
              <a:rPr lang="nl-NL" smtClean="0"/>
              <a:t>    6-17% ziekenhuisopnamen van ouderen door bijwerkingen !</a:t>
            </a:r>
          </a:p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cs typeface="Arial" panose="020B0604020202020204" pitchFamily="34" charset="0"/>
              </a:rPr>
              <a:t>Is het gebruik van veel medicijnen slecht?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cs typeface="Arial" panose="020B0604020202020204" pitchFamily="34" charset="0"/>
              </a:rPr>
              <a:t>Het gaat er om dat u juist die medicijnen gebruikt die u nodig heeft, niet meer en niet minder.</a:t>
            </a:r>
          </a:p>
          <a:p>
            <a:r>
              <a:rPr lang="nl-NL" dirty="0" smtClean="0">
                <a:cs typeface="Arial" panose="020B0604020202020204" pitchFamily="34" charset="0"/>
              </a:rPr>
              <a:t>En dat u de medicijnen op een juiste manier gebruikt.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Lager doseren of staken ?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Lager doseren dus vaak noodzakelijk</a:t>
            </a:r>
          </a:p>
          <a:p>
            <a:r>
              <a:rPr lang="nl-NL" smtClean="0"/>
              <a:t>Voorbeelden: lanoxin, benzodiazepines, pijnstillers, bloeddrukverlagers</a:t>
            </a:r>
          </a:p>
          <a:p>
            <a:r>
              <a:rPr lang="nl-NL" smtClean="0"/>
              <a:t>Soms staken vanwege bijwerkingen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voorbeelden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NSAIDS</a:t>
            </a:r>
          </a:p>
          <a:p>
            <a:pPr lvl="1"/>
            <a:r>
              <a:rPr lang="nl-NL" dirty="0" smtClean="0"/>
              <a:t>Verlagen nierfunctie</a:t>
            </a:r>
          </a:p>
          <a:p>
            <a:pPr lvl="1"/>
            <a:r>
              <a:rPr lang="nl-NL" dirty="0" smtClean="0"/>
              <a:t>Verergering hartfalen, </a:t>
            </a:r>
          </a:p>
          <a:p>
            <a:pPr lvl="1"/>
            <a:r>
              <a:rPr lang="nl-NL" dirty="0" smtClean="0"/>
              <a:t>stijging bloeddruk</a:t>
            </a:r>
          </a:p>
          <a:p>
            <a:pPr lvl="1"/>
            <a:r>
              <a:rPr lang="nl-NL" dirty="0" smtClean="0"/>
              <a:t>Risico op maagbloedingen vergroot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Inleiding</a:t>
            </a:r>
            <a:r>
              <a:rPr lang="en-GB" dirty="0" smtClean="0"/>
              <a:t> </a:t>
            </a:r>
            <a:r>
              <a:rPr lang="en-GB" dirty="0" err="1" smtClean="0"/>
              <a:t>dokter</a:t>
            </a:r>
            <a:r>
              <a:rPr lang="en-GB" dirty="0" smtClean="0"/>
              <a:t> </a:t>
            </a:r>
            <a:r>
              <a:rPr lang="en-GB" dirty="0" err="1" smtClean="0"/>
              <a:t>Breugem</a:t>
            </a:r>
            <a:r>
              <a:rPr lang="en-GB" dirty="0" smtClean="0"/>
              <a:t>, </a:t>
            </a:r>
            <a:r>
              <a:rPr lang="en-GB" dirty="0" err="1" smtClean="0"/>
              <a:t>huisarts</a:t>
            </a:r>
            <a:endParaRPr lang="en-GB" dirty="0" smtClean="0"/>
          </a:p>
          <a:p>
            <a:pPr lvl="1"/>
            <a:r>
              <a:rPr lang="en-GB" dirty="0" err="1" smtClean="0"/>
              <a:t>Geneesmiddelengebruik</a:t>
            </a:r>
            <a:r>
              <a:rPr lang="en-GB" dirty="0" smtClean="0"/>
              <a:t> </a:t>
            </a:r>
            <a:r>
              <a:rPr lang="en-GB" dirty="0" err="1" smtClean="0"/>
              <a:t>i.h.a</a:t>
            </a:r>
            <a:r>
              <a:rPr lang="en-GB" dirty="0" smtClean="0"/>
              <a:t>. en </a:t>
            </a:r>
            <a:r>
              <a:rPr lang="en-GB" dirty="0" err="1"/>
              <a:t>v</a:t>
            </a:r>
            <a:r>
              <a:rPr lang="en-GB" dirty="0" err="1" smtClean="0"/>
              <a:t>eranderingen</a:t>
            </a:r>
            <a:r>
              <a:rPr lang="en-GB" dirty="0" smtClean="0"/>
              <a:t> in het </a:t>
            </a:r>
            <a:r>
              <a:rPr lang="en-GB" dirty="0" err="1" smtClean="0"/>
              <a:t>menselijk</a:t>
            </a:r>
            <a:r>
              <a:rPr lang="en-GB" dirty="0" smtClean="0"/>
              <a:t> </a:t>
            </a:r>
            <a:r>
              <a:rPr lang="en-GB" dirty="0" err="1" smtClean="0"/>
              <a:t>lichaam</a:t>
            </a:r>
            <a:r>
              <a:rPr lang="en-GB" dirty="0" smtClean="0"/>
              <a:t> </a:t>
            </a:r>
            <a:r>
              <a:rPr lang="en-GB" dirty="0" err="1" smtClean="0"/>
              <a:t>tijdens</a:t>
            </a:r>
            <a:r>
              <a:rPr lang="en-GB" dirty="0" smtClean="0"/>
              <a:t> het </a:t>
            </a:r>
            <a:r>
              <a:rPr lang="en-GB" dirty="0" err="1" smtClean="0"/>
              <a:t>verouderingsproces</a:t>
            </a:r>
            <a:endParaRPr lang="en-GB" dirty="0" smtClean="0"/>
          </a:p>
          <a:p>
            <a:r>
              <a:rPr lang="en-GB" dirty="0" err="1" smtClean="0"/>
              <a:t>Inleiding</a:t>
            </a:r>
            <a:r>
              <a:rPr lang="en-GB" dirty="0" smtClean="0"/>
              <a:t> hr. Van </a:t>
            </a:r>
            <a:r>
              <a:rPr lang="en-GB" dirty="0" err="1" smtClean="0"/>
              <a:t>Tuin</a:t>
            </a:r>
            <a:r>
              <a:rPr lang="en-GB" dirty="0" smtClean="0"/>
              <a:t>, </a:t>
            </a:r>
            <a:r>
              <a:rPr lang="en-GB" dirty="0" err="1" smtClean="0"/>
              <a:t>apotheker</a:t>
            </a:r>
            <a:endParaRPr lang="en-GB" dirty="0" smtClean="0"/>
          </a:p>
          <a:p>
            <a:pPr lvl="1"/>
            <a:r>
              <a:rPr lang="en-GB" dirty="0" err="1" smtClean="0"/>
              <a:t>Aanpasen</a:t>
            </a:r>
            <a:r>
              <a:rPr lang="en-GB" dirty="0" smtClean="0"/>
              <a:t> </a:t>
            </a:r>
            <a:r>
              <a:rPr lang="en-GB" dirty="0" err="1" smtClean="0"/>
              <a:t>geneesmiddelgebruik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ouderen</a:t>
            </a:r>
            <a:endParaRPr lang="en-GB" dirty="0" smtClean="0"/>
          </a:p>
          <a:p>
            <a:r>
              <a:rPr lang="en-GB" dirty="0" err="1" smtClean="0"/>
              <a:t>Koffiepauze</a:t>
            </a:r>
            <a:endParaRPr lang="en-GB" dirty="0" smtClean="0"/>
          </a:p>
          <a:p>
            <a:r>
              <a:rPr lang="en-GB" dirty="0" err="1" smtClean="0"/>
              <a:t>Discussie</a:t>
            </a:r>
            <a:r>
              <a:rPr lang="en-GB" dirty="0" smtClean="0"/>
              <a:t> en </a:t>
            </a:r>
            <a:r>
              <a:rPr lang="en-GB" dirty="0" err="1" smtClean="0"/>
              <a:t>interactief</a:t>
            </a:r>
            <a:r>
              <a:rPr lang="en-GB" dirty="0" smtClean="0"/>
              <a:t> </a:t>
            </a:r>
            <a:r>
              <a:rPr lang="en-GB" dirty="0" err="1" smtClean="0"/>
              <a:t>programma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	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Benzodiazepines</a:t>
            </a:r>
            <a:endParaRPr lang="nl-NL" dirty="0" smtClean="0"/>
          </a:p>
          <a:p>
            <a:pPr lvl="1"/>
            <a:r>
              <a:rPr lang="nl-NL" dirty="0" smtClean="0"/>
              <a:t>Verhoogde respons</a:t>
            </a:r>
          </a:p>
          <a:p>
            <a:pPr lvl="1"/>
            <a:r>
              <a:rPr lang="nl-NL" dirty="0" smtClean="0"/>
              <a:t>Sufheid overdag</a:t>
            </a:r>
          </a:p>
          <a:p>
            <a:pPr lvl="1"/>
            <a:r>
              <a:rPr lang="nl-NL" dirty="0" smtClean="0"/>
              <a:t>Verwardheid</a:t>
            </a:r>
          </a:p>
          <a:p>
            <a:pPr lvl="1"/>
            <a:r>
              <a:rPr lang="nl-NL" dirty="0" smtClean="0"/>
              <a:t>Verhoogd valrisico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>
                <a:cs typeface="Arial" panose="020B0604020202020204" pitchFamily="34" charset="0"/>
              </a:rPr>
              <a:t>Hoe letten uw arts en apotheker op uw medicijnen?</a:t>
            </a:r>
            <a:endParaRPr lang="en-GB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cs typeface="Arial" panose="020B0604020202020204" pitchFamily="34" charset="0"/>
              </a:rPr>
              <a:t>Controleert wanneer u een medicijn krijgt, nieuw of op herhaling.</a:t>
            </a:r>
          </a:p>
          <a:p>
            <a:pPr lvl="2"/>
            <a:r>
              <a:rPr lang="nl-NL" sz="2600" dirty="0" smtClean="0">
                <a:cs typeface="Arial" panose="020B0604020202020204" pitchFamily="34" charset="0"/>
              </a:rPr>
              <a:t>Past het medicijn bij uw andere medicijnen?</a:t>
            </a:r>
          </a:p>
          <a:p>
            <a:pPr lvl="2"/>
            <a:r>
              <a:rPr lang="nl-NL" sz="2600" dirty="0" smtClean="0">
                <a:cs typeface="Arial" panose="020B0604020202020204" pitchFamily="34" charset="0"/>
              </a:rPr>
              <a:t>Vult het uw huidige medicijnen goed aan?</a:t>
            </a:r>
          </a:p>
          <a:p>
            <a:pPr lvl="2"/>
            <a:r>
              <a:rPr lang="nl-NL" sz="2600" dirty="0" smtClean="0">
                <a:cs typeface="Arial" panose="020B0604020202020204" pitchFamily="34" charset="0"/>
              </a:rPr>
              <a:t>Past in overleg aan indien medicijnen niet goed samen gaan</a:t>
            </a:r>
            <a:endParaRPr lang="en-GB" dirty="0" smtClean="0"/>
          </a:p>
          <a:p>
            <a:pPr lvl="2"/>
            <a:endParaRPr lang="nl-NL" sz="2600" dirty="0" smtClean="0">
              <a:cs typeface="Arial" panose="020B0604020202020204" pitchFamily="34" charset="0"/>
            </a:endParaRPr>
          </a:p>
          <a:p>
            <a:r>
              <a:rPr lang="nl-NL" sz="3400" dirty="0" err="1" smtClean="0">
                <a:cs typeface="Arial" panose="020B0604020202020204" pitchFamily="34" charset="0"/>
              </a:rPr>
              <a:t>Medicatiereview</a:t>
            </a:r>
            <a:endParaRPr lang="en-GB" sz="34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Identificatie potentieel ongeschikte middelen: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072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STOPP (screening tool of older person’s prescriptions) en </a:t>
            </a:r>
          </a:p>
          <a:p>
            <a:pPr eaLnBrk="1" hangingPunct="1"/>
            <a:r>
              <a:rPr lang="nl-NL" smtClean="0"/>
              <a:t>START (screening tool to alert doctors to right treatment)</a:t>
            </a:r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Starten</a:t>
            </a:r>
            <a:r>
              <a:rPr lang="en-GB" dirty="0" smtClean="0"/>
              <a:t> en </a:t>
            </a:r>
            <a:r>
              <a:rPr lang="en-GB" dirty="0" err="1" smtClean="0"/>
              <a:t>stoppen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Soms</a:t>
            </a:r>
            <a:r>
              <a:rPr lang="en-GB" dirty="0" smtClean="0"/>
              <a:t> </a:t>
            </a:r>
            <a:r>
              <a:rPr lang="en-GB" dirty="0" err="1" smtClean="0"/>
              <a:t>nodig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nieuw</a:t>
            </a:r>
            <a:r>
              <a:rPr lang="en-GB" dirty="0" smtClean="0"/>
              <a:t> </a:t>
            </a:r>
            <a:r>
              <a:rPr lang="en-GB" dirty="0" err="1" smtClean="0"/>
              <a:t>middel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starten</a:t>
            </a:r>
            <a:endParaRPr lang="en-GB" dirty="0" smtClean="0"/>
          </a:p>
          <a:p>
            <a:pPr lvl="1"/>
            <a:r>
              <a:rPr lang="en-GB" dirty="0" err="1" smtClean="0"/>
              <a:t>Vb</a:t>
            </a:r>
            <a:r>
              <a:rPr lang="en-GB" dirty="0" smtClean="0"/>
              <a:t> diabetes</a:t>
            </a:r>
          </a:p>
          <a:p>
            <a:pPr lvl="1"/>
            <a:r>
              <a:rPr lang="en-GB" dirty="0" err="1" smtClean="0"/>
              <a:t>Bloedverdunners</a:t>
            </a:r>
            <a:endParaRPr lang="en-GB" dirty="0" smtClean="0"/>
          </a:p>
          <a:p>
            <a:pPr lvl="1"/>
            <a:r>
              <a:rPr lang="en-GB" dirty="0" err="1" smtClean="0"/>
              <a:t>Morfine-achtige</a:t>
            </a:r>
            <a:r>
              <a:rPr lang="en-GB" dirty="0" smtClean="0"/>
              <a:t> </a:t>
            </a:r>
            <a:r>
              <a:rPr lang="en-GB" dirty="0" err="1" smtClean="0"/>
              <a:t>pijnstillers</a:t>
            </a:r>
            <a:endParaRPr lang="en-GB" dirty="0" smtClean="0"/>
          </a:p>
          <a:p>
            <a:r>
              <a:rPr lang="en-GB" dirty="0" err="1" smtClean="0"/>
              <a:t>Soms</a:t>
            </a:r>
            <a:r>
              <a:rPr lang="en-GB" dirty="0" smtClean="0"/>
              <a:t> </a:t>
            </a:r>
            <a:r>
              <a:rPr lang="en-GB" dirty="0" err="1" smtClean="0"/>
              <a:t>nodig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stoppen</a:t>
            </a:r>
            <a:r>
              <a:rPr lang="en-GB" dirty="0" smtClean="0"/>
              <a:t> of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verlagen</a:t>
            </a:r>
            <a:endParaRPr lang="en-GB" dirty="0" smtClean="0"/>
          </a:p>
          <a:p>
            <a:pPr lvl="1"/>
            <a:r>
              <a:rPr lang="en-GB" dirty="0" err="1" smtClean="0"/>
              <a:t>Bloeddruk</a:t>
            </a:r>
            <a:r>
              <a:rPr lang="en-GB" dirty="0" smtClean="0"/>
              <a:t> ?</a:t>
            </a:r>
          </a:p>
          <a:p>
            <a:pPr lvl="1"/>
            <a:r>
              <a:rPr lang="en-GB" dirty="0" err="1" smtClean="0"/>
              <a:t>Indicatie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Vergeten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stoppen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Tabletten </a:t>
            </a:r>
          </a:p>
        </p:txBody>
      </p:sp>
      <p:sp>
        <p:nvSpPr>
          <p:cNvPr id="419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Tabletsplitters</a:t>
            </a:r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41987" name="Afbeelding 3" descr="Tablet-Split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9525" y="2676525"/>
            <a:ext cx="38481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tabletten</a:t>
            </a:r>
          </a:p>
        </p:txBody>
      </p:sp>
      <p:sp>
        <p:nvSpPr>
          <p:cNvPr id="430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Tabletdoordrukker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Of vraag de apotheek om losse tabletten</a:t>
            </a:r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43011" name="Afbeelding 3" descr="im40322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1438"/>
            <a:ext cx="3095625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oogdruppels</a:t>
            </a:r>
          </a:p>
        </p:txBody>
      </p:sp>
      <p:sp>
        <p:nvSpPr>
          <p:cNvPr id="4403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Oogdruppelhulpjes</a:t>
            </a:r>
          </a:p>
          <a:p>
            <a:endParaRPr lang="en-GB" smtClean="0"/>
          </a:p>
        </p:txBody>
      </p:sp>
      <p:pic>
        <p:nvPicPr>
          <p:cNvPr id="44035" name="Afbeelding 3" descr="eyot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492375"/>
            <a:ext cx="2808287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Afbeelding 4" descr="eyot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492375"/>
            <a:ext cx="3119437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therapietrouw</a:t>
            </a:r>
          </a:p>
        </p:txBody>
      </p:sp>
      <p:pic>
        <p:nvPicPr>
          <p:cNvPr id="45058" name="Tijdelijke aanduiding voor inhoud 3" descr="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96975"/>
            <a:ext cx="4572000" cy="3429000"/>
          </a:xfrm>
        </p:spPr>
      </p:pic>
      <p:pic>
        <p:nvPicPr>
          <p:cNvPr id="45059" name="Afbeelding 4" descr="baxterrol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3284538"/>
            <a:ext cx="39100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tips</a:t>
            </a:r>
          </a:p>
        </p:txBody>
      </p:sp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Buig het hoofd een beetje naar voren bij het slikken</a:t>
            </a:r>
          </a:p>
          <a:p>
            <a:r>
              <a:rPr lang="en-GB" smtClean="0"/>
              <a:t>Neem medicijnen nooit liggend in</a:t>
            </a:r>
          </a:p>
          <a:p>
            <a:r>
              <a:rPr lang="en-GB" smtClean="0"/>
              <a:t>Maak capsules niet open</a:t>
            </a:r>
          </a:p>
          <a:p>
            <a:r>
              <a:rPr lang="en-GB" smtClean="0"/>
              <a:t>Vraag altijd eerst of je tabletten mag halveren of verpulveren (staat ook in bijsluiter)</a:t>
            </a:r>
          </a:p>
          <a:p>
            <a:r>
              <a:rPr lang="en-GB" smtClean="0"/>
              <a:t>Stel samen met apotheek een innameschema op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Tips</a:t>
            </a:r>
          </a:p>
        </p:txBody>
      </p:sp>
      <p:sp>
        <p:nvSpPr>
          <p:cNvPr id="4710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Drink voldoende ook als u plaspillen gebruikt</a:t>
            </a:r>
          </a:p>
          <a:p>
            <a:r>
              <a:rPr lang="en-GB" smtClean="0"/>
              <a:t>Gebruikt u slaaptabletten: verlaag de drempels, verwijder losse vloerkleedjes, zet lage tafeltjes aan de kant</a:t>
            </a:r>
          </a:p>
          <a:p>
            <a:r>
              <a:rPr lang="en-GB" smtClean="0"/>
              <a:t>Vraag bij de apotheek een medicatieoverzicht aan</a:t>
            </a:r>
          </a:p>
          <a:p>
            <a:r>
              <a:rPr lang="en-GB" smtClean="0"/>
              <a:t>Registreer u voor medicatieuitwisseling via LSP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Algemene aspecten van geneesmiddelen gebruik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nl-NL" sz="2800" dirty="0" smtClean="0"/>
              <a:t>  </a:t>
            </a:r>
            <a:r>
              <a:rPr lang="nl-NL" sz="2800" b="1" dirty="0" smtClean="0"/>
              <a:t>Mate opname in bloedbaan </a:t>
            </a:r>
            <a:r>
              <a:rPr lang="nl-NL" sz="2800" b="1" dirty="0" err="1" smtClean="0"/>
              <a:t>afh</a:t>
            </a:r>
            <a:r>
              <a:rPr lang="nl-NL" sz="2800" b="1" dirty="0" smtClean="0"/>
              <a:t>. </a:t>
            </a:r>
            <a:r>
              <a:rPr lang="nl-NL" sz="2800" b="1" dirty="0"/>
              <a:t>v</a:t>
            </a:r>
            <a:r>
              <a:rPr lang="nl-NL" sz="2800" b="1" dirty="0" smtClean="0"/>
              <a:t>an : 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2800" dirty="0" smtClean="0"/>
              <a:t>.   Toedieningsvorm </a:t>
            </a:r>
            <a:r>
              <a:rPr lang="nl-NL" sz="2400" dirty="0" smtClean="0"/>
              <a:t>( </a:t>
            </a:r>
            <a:r>
              <a:rPr lang="nl-NL" sz="2400" dirty="0" err="1" smtClean="0"/>
              <a:t>tab.,caps</a:t>
            </a:r>
            <a:r>
              <a:rPr lang="nl-NL" sz="2400" dirty="0" smtClean="0"/>
              <a:t>, drank ,zetpil, injectie iv, i.m. of </a:t>
            </a:r>
            <a:r>
              <a:rPr lang="nl-NL" sz="2400" dirty="0" err="1" smtClean="0"/>
              <a:t>s.c</a:t>
            </a:r>
            <a:r>
              <a:rPr lang="nl-NL" sz="2400" dirty="0" smtClean="0"/>
              <a:t>. , lokaal ( huid </a:t>
            </a:r>
            <a:r>
              <a:rPr lang="nl-NL" sz="2400" dirty="0" err="1" smtClean="0"/>
              <a:t>creme’s</a:t>
            </a:r>
            <a:r>
              <a:rPr lang="nl-NL" sz="2400" dirty="0" smtClean="0"/>
              <a:t> bv. ook pleisters, long, neus-oogdr.)</a:t>
            </a:r>
          </a:p>
          <a:p>
            <a:pPr>
              <a:defRPr/>
            </a:pPr>
            <a:r>
              <a:rPr lang="nl-NL" sz="2800" dirty="0" smtClean="0"/>
              <a:t>Zuurgraad maag</a:t>
            </a:r>
          </a:p>
          <a:p>
            <a:pPr>
              <a:defRPr/>
            </a:pPr>
            <a:r>
              <a:rPr lang="nl-NL" sz="2800" dirty="0" smtClean="0"/>
              <a:t>Snelheid maagontlediging</a:t>
            </a:r>
          </a:p>
          <a:p>
            <a:pPr>
              <a:defRPr/>
            </a:pPr>
            <a:r>
              <a:rPr lang="nl-NL" sz="2800" dirty="0" smtClean="0"/>
              <a:t>Beschikbaarheid darmoppervlakte</a:t>
            </a:r>
          </a:p>
          <a:p>
            <a:pPr>
              <a:defRPr/>
            </a:pPr>
            <a:r>
              <a:rPr lang="nl-NL" sz="2800" dirty="0" smtClean="0"/>
              <a:t>Snelheid passage darmwand</a:t>
            </a:r>
          </a:p>
          <a:p>
            <a:pPr>
              <a:defRPr/>
            </a:pPr>
            <a:r>
              <a:rPr lang="nl-NL" sz="2800" dirty="0" smtClean="0"/>
              <a:t>Biologische beschikbaarheid= hoeveelheid en snelheid waarmee T</a:t>
            </a:r>
            <a:r>
              <a:rPr lang="nl-NL" sz="2400" dirty="0" smtClean="0"/>
              <a:t>( </a:t>
            </a:r>
            <a:r>
              <a:rPr lang="nl-NL" sz="2400" dirty="0" err="1" smtClean="0"/>
              <a:t>herapeutische</a:t>
            </a:r>
            <a:r>
              <a:rPr lang="nl-NL" sz="2400" dirty="0" smtClean="0"/>
              <a:t> </a:t>
            </a:r>
            <a:r>
              <a:rPr lang="nl-NL" sz="2800" dirty="0" smtClean="0"/>
              <a:t>) max bereikt wordt </a:t>
            </a:r>
            <a:endParaRPr lang="nl-NL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tips</a:t>
            </a:r>
          </a:p>
        </p:txBody>
      </p:sp>
      <p:sp>
        <p:nvSpPr>
          <p:cNvPr id="4813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Neem</a:t>
            </a:r>
            <a:r>
              <a:rPr lang="en-GB" dirty="0" smtClean="0"/>
              <a:t> contact op met </a:t>
            </a:r>
            <a:r>
              <a:rPr lang="en-GB" dirty="0" err="1" smtClean="0"/>
              <a:t>apotheek</a:t>
            </a:r>
            <a:r>
              <a:rPr lang="en-GB" dirty="0" smtClean="0"/>
              <a:t> en arts </a:t>
            </a:r>
            <a:r>
              <a:rPr lang="en-GB" dirty="0" err="1" smtClean="0"/>
              <a:t>als</a:t>
            </a:r>
            <a:r>
              <a:rPr lang="en-GB" dirty="0" smtClean="0"/>
              <a:t> u </a:t>
            </a:r>
            <a:r>
              <a:rPr lang="en-GB" dirty="0" err="1" smtClean="0"/>
              <a:t>bijwerkingen</a:t>
            </a:r>
            <a:r>
              <a:rPr lang="en-GB" dirty="0" smtClean="0"/>
              <a:t> </a:t>
            </a:r>
            <a:r>
              <a:rPr lang="en-GB" dirty="0" err="1" smtClean="0"/>
              <a:t>vermoedt</a:t>
            </a:r>
            <a:endParaRPr lang="en-GB" dirty="0" smtClean="0"/>
          </a:p>
          <a:p>
            <a:r>
              <a:rPr lang="nl-NL" dirty="0" smtClean="0">
                <a:cs typeface="Arial" panose="020B0604020202020204" pitchFamily="34" charset="0"/>
              </a:rPr>
              <a:t>Geef uw arts en apotheker voldoende informatie over uw ervaring met het gebruik van het medicijn.</a:t>
            </a:r>
          </a:p>
          <a:p>
            <a:r>
              <a:rPr lang="nl-NL" dirty="0" smtClean="0">
                <a:cs typeface="Arial" panose="020B0604020202020204" pitchFamily="34" charset="0"/>
              </a:rPr>
              <a:t>Vraag uw arts en apotheker voldoende informatie. Bijvoorbeeld over bijwerkingen of de manier van gebruik. Zeker als het u onduidelijk is.</a:t>
            </a:r>
          </a:p>
          <a:p>
            <a:r>
              <a:rPr lang="nl-NL" dirty="0" smtClean="0">
                <a:cs typeface="Arial" panose="020B0604020202020204" pitchFamily="34" charset="0"/>
              </a:rPr>
              <a:t>Gebruik uw medicijnen volgens voorschrift.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589038"/>
          </a:xfrm>
        </p:spPr>
        <p:txBody>
          <a:bodyPr/>
          <a:lstStyle/>
          <a:p>
            <a:r>
              <a:rPr lang="nl-NL" dirty="0" smtClean="0"/>
              <a:t>Vervolg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nl-NL" dirty="0" smtClean="0"/>
              <a:t>Bloed (plasma) concentratie ( eiwitbinding) bepaalt m.n. effect geneesmiddel . Streven is ( </a:t>
            </a:r>
            <a:r>
              <a:rPr lang="nl-NL" dirty="0" err="1" smtClean="0"/>
              <a:t>afh</a:t>
            </a:r>
            <a:r>
              <a:rPr lang="nl-NL" dirty="0" smtClean="0"/>
              <a:t>. doel) continue therapeutische spiegel. </a:t>
            </a:r>
            <a:r>
              <a:rPr lang="nl-NL" dirty="0" err="1" smtClean="0"/>
              <a:t>Frew.toediening</a:t>
            </a:r>
            <a:r>
              <a:rPr lang="nl-NL" dirty="0" smtClean="0"/>
              <a:t> te beïnvloeden : 1-4 </a:t>
            </a:r>
            <a:r>
              <a:rPr lang="nl-NL" dirty="0" err="1" smtClean="0"/>
              <a:t>dd</a:t>
            </a:r>
            <a:r>
              <a:rPr lang="nl-NL" dirty="0" smtClean="0"/>
              <a:t> ev. continue ? </a:t>
            </a:r>
            <a:r>
              <a:rPr lang="nl-NL" sz="2400" dirty="0" smtClean="0"/>
              <a:t>Bv. bij </a:t>
            </a:r>
            <a:r>
              <a:rPr lang="nl-NL" sz="2400" dirty="0" err="1" smtClean="0"/>
              <a:t>retard</a:t>
            </a:r>
            <a:r>
              <a:rPr lang="nl-NL" sz="2400" dirty="0" smtClean="0"/>
              <a:t> </a:t>
            </a:r>
            <a:r>
              <a:rPr lang="nl-NL" sz="2400" dirty="0" err="1" smtClean="0"/>
              <a:t>med</a:t>
            </a:r>
            <a:r>
              <a:rPr lang="nl-NL" sz="2400" dirty="0" smtClean="0"/>
              <a:t>. geen 4d maar 1d innemen voldoende of bv. depot </a:t>
            </a:r>
            <a:r>
              <a:rPr lang="nl-NL" sz="2400" dirty="0" err="1" smtClean="0"/>
              <a:t>prep</a:t>
            </a:r>
            <a:r>
              <a:rPr lang="nl-NL" sz="2400" dirty="0" smtClean="0"/>
              <a:t>.</a:t>
            </a:r>
          </a:p>
          <a:p>
            <a:r>
              <a:rPr lang="nl-NL" dirty="0" smtClean="0"/>
              <a:t>Te lage dosis : geen effect,  te hoog: kans op meer bijwerkingen </a:t>
            </a:r>
            <a:r>
              <a:rPr lang="nl-NL" sz="2400" dirty="0" smtClean="0"/>
              <a:t>( niet bij een allergie) </a:t>
            </a:r>
            <a:r>
              <a:rPr lang="nl-NL" dirty="0" smtClean="0"/>
              <a:t>en intoxicatie .</a:t>
            </a:r>
          </a:p>
          <a:p>
            <a:r>
              <a:rPr lang="nl-NL" dirty="0" smtClean="0"/>
              <a:t> Begrip “therapeutische breedte “, als smal: marge heel klein tussen onder- en </a:t>
            </a:r>
            <a:r>
              <a:rPr lang="nl-NL" dirty="0" err="1" smtClean="0"/>
              <a:t>overdoseren</a:t>
            </a:r>
            <a:r>
              <a:rPr lang="nl-NL" dirty="0" smtClean="0"/>
              <a:t>. </a:t>
            </a:r>
            <a:r>
              <a:rPr lang="nl-NL" sz="2400" dirty="0" smtClean="0"/>
              <a:t>Bv. digoxine.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Therapeutische</a:t>
            </a:r>
            <a:r>
              <a:rPr lang="en-GB" dirty="0" smtClean="0"/>
              <a:t> </a:t>
            </a:r>
            <a:r>
              <a:rPr lang="en-GB" dirty="0" err="1" smtClean="0"/>
              <a:t>breedte</a:t>
            </a:r>
            <a:endParaRPr lang="en-GB" dirty="0"/>
          </a:p>
        </p:txBody>
      </p:sp>
      <p:pic>
        <p:nvPicPr>
          <p:cNvPr id="4" name="Tijdelijke aanduiding voor inhoud 3" descr="00_farmkin_conc_eenm_oral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46448" y="1600200"/>
            <a:ext cx="745110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457200" y="-458788"/>
            <a:ext cx="8229600" cy="1876426"/>
          </a:xfrm>
        </p:spPr>
        <p:txBody>
          <a:bodyPr/>
          <a:lstStyle/>
          <a:p>
            <a:r>
              <a:rPr lang="nl-NL" smtClean="0"/>
              <a:t>Verdeling van het geneesmiddel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>
          <a:xfrm>
            <a:off x="395288" y="765175"/>
            <a:ext cx="8229600" cy="5360988"/>
          </a:xfrm>
        </p:spPr>
        <p:txBody>
          <a:bodyPr/>
          <a:lstStyle/>
          <a:p>
            <a:r>
              <a:rPr lang="nl-NL" dirty="0" smtClean="0"/>
              <a:t>Verspreiding compartimenten ; intra en extra cellulair resp. in cel en buiten (bloedplasma).</a:t>
            </a:r>
          </a:p>
          <a:p>
            <a:r>
              <a:rPr lang="nl-NL" dirty="0" smtClean="0"/>
              <a:t>Beinvloed door hoeveelheden water / vet </a:t>
            </a:r>
          </a:p>
          <a:p>
            <a:r>
              <a:rPr lang="nl-NL" dirty="0" smtClean="0"/>
              <a:t>Oplosbaarheid in water / vet ( vet langzamer en langer dan water)</a:t>
            </a:r>
          </a:p>
          <a:p>
            <a:r>
              <a:rPr lang="nl-NL" dirty="0" smtClean="0"/>
              <a:t>(Ionisatiegraad )</a:t>
            </a:r>
          </a:p>
          <a:p>
            <a:r>
              <a:rPr lang="nl-NL" dirty="0" smtClean="0"/>
              <a:t>Binding aan eiwitten plasma ( vnl. vrije fractie werkzaam in cel)</a:t>
            </a:r>
          </a:p>
          <a:p>
            <a:r>
              <a:rPr lang="nl-NL" dirty="0" smtClean="0"/>
              <a:t>Bloeddoorstroming</a:t>
            </a:r>
          </a:p>
          <a:p>
            <a:r>
              <a:rPr lang="nl-NL" dirty="0" smtClean="0"/>
              <a:t>Doorlaatbaarheid bloed -</a:t>
            </a:r>
            <a:r>
              <a:rPr lang="nl-NL" dirty="0" err="1" smtClean="0"/>
              <a:t>hersenbarriere</a:t>
            </a:r>
            <a:endParaRPr lang="nl-N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Omzetting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Omzetting in inactieve, soms nog actieve, bestanddelen ( zgn. metabolieten)</a:t>
            </a:r>
          </a:p>
          <a:p>
            <a:r>
              <a:rPr lang="nl-NL" dirty="0" smtClean="0"/>
              <a:t>Door enzymen ( </a:t>
            </a:r>
            <a:r>
              <a:rPr lang="nl-NL" dirty="0" err="1" smtClean="0"/>
              <a:t>maag-darm</a:t>
            </a:r>
            <a:r>
              <a:rPr lang="nl-NL" dirty="0" smtClean="0"/>
              <a:t> / lever)</a:t>
            </a:r>
          </a:p>
          <a:p>
            <a:endParaRPr lang="nl-NL" dirty="0" smtClean="0"/>
          </a:p>
          <a:p>
            <a:r>
              <a:rPr lang="nl-NL" dirty="0" smtClean="0"/>
              <a:t>Deze kunnen beïnvloed worden door </a:t>
            </a:r>
            <a:r>
              <a:rPr lang="nl-NL" dirty="0" err="1" smtClean="0"/>
              <a:t>med</a:t>
            </a:r>
            <a:r>
              <a:rPr lang="nl-NL" dirty="0" smtClean="0"/>
              <a:t>.  Blokkeren &gt; beter effect </a:t>
            </a:r>
            <a:r>
              <a:rPr lang="nl-NL" dirty="0" err="1" smtClean="0"/>
              <a:t>med</a:t>
            </a:r>
            <a:r>
              <a:rPr lang="nl-NL" dirty="0" smtClean="0"/>
              <a:t>. ( maar ook intoxicatie)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op plaats bestemming</a:t>
            </a:r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Binding aan specifieke plaatsen in celwand ( receptoren) Sleutel/ slot bv. insuline – glucose</a:t>
            </a:r>
          </a:p>
          <a:p>
            <a:r>
              <a:rPr lang="nl-NL" dirty="0" smtClean="0"/>
              <a:t>Cel is kleinste bouwsteen &gt; specifieke functie&gt; weefsel</a:t>
            </a:r>
          </a:p>
          <a:p>
            <a:r>
              <a:rPr lang="nl-NL" dirty="0" smtClean="0"/>
              <a:t>Meer weefsels samen &gt; orgaan &gt;&gt;&gt; lichaam.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Uitscheiding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Door nieren of lever, huid, longen. Vet oplosbaar&gt; lever&gt; gal. </a:t>
            </a:r>
            <a:r>
              <a:rPr lang="nl-NL" dirty="0"/>
              <a:t>W</a:t>
            </a:r>
            <a:r>
              <a:rPr lang="nl-NL" dirty="0" smtClean="0"/>
              <a:t>ateropl.&gt;  nier.</a:t>
            </a:r>
          </a:p>
          <a:p>
            <a:pPr>
              <a:defRPr/>
            </a:pPr>
            <a:r>
              <a:rPr lang="nl-NL" dirty="0" err="1" smtClean="0"/>
              <a:t>Afh</a:t>
            </a:r>
            <a:r>
              <a:rPr lang="nl-NL" dirty="0" smtClean="0"/>
              <a:t>. doorbloeding nieren , GFR filtratie </a:t>
            </a:r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 </a:t>
            </a:r>
            <a:r>
              <a:rPr lang="nl-NL" dirty="0" smtClean="0"/>
              <a:t> </a:t>
            </a:r>
            <a:r>
              <a:rPr lang="nl-NL" sz="2400" dirty="0" smtClean="0"/>
              <a:t> ( niet aan eiwit gebonden ), </a:t>
            </a:r>
            <a:r>
              <a:rPr lang="nl-NL" dirty="0"/>
              <a:t>u</a:t>
            </a:r>
            <a:r>
              <a:rPr lang="nl-NL" dirty="0" smtClean="0"/>
              <a:t>itscheiding in nierbuisjes </a:t>
            </a:r>
            <a:endParaRPr lang="nl-NL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nl-NL" dirty="0" err="1" smtClean="0"/>
              <a:t>Halfwaarde</a:t>
            </a:r>
            <a:r>
              <a:rPr lang="nl-NL" dirty="0" smtClean="0"/>
              <a:t> tijd = tijd waarin de helft omgezet en of al uitgescheiden is van geneesmiddel. Per middel evenals de biologische beschikbaarheid en dus het effect verschillend per individu. </a:t>
            </a:r>
            <a:r>
              <a:rPr lang="nl-NL" dirty="0" err="1"/>
              <a:t>A</a:t>
            </a:r>
            <a:r>
              <a:rPr lang="nl-NL" dirty="0" err="1" smtClean="0"/>
              <a:t>fh</a:t>
            </a:r>
            <a:r>
              <a:rPr lang="nl-NL" dirty="0" smtClean="0"/>
              <a:t>. </a:t>
            </a:r>
            <a:r>
              <a:rPr lang="nl-NL" dirty="0"/>
              <a:t>v</a:t>
            </a:r>
            <a:r>
              <a:rPr lang="nl-NL" dirty="0" smtClean="0"/>
              <a:t>an bv. eiwit gehalte, ziekten, roken, alcohol, geslacht, ras en erfelijke factoren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1200</Words>
  <Application>Microsoft Office PowerPoint</Application>
  <PresentationFormat>On-screen Show (4:3)</PresentationFormat>
  <Paragraphs>161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Office-thema</vt:lpstr>
      <vt:lpstr>Geneesmiddelen en ouderen</vt:lpstr>
      <vt:lpstr>Agenda</vt:lpstr>
      <vt:lpstr>Algemene aspecten van geneesmiddelen gebruik</vt:lpstr>
      <vt:lpstr>Vervolg</vt:lpstr>
      <vt:lpstr>Therapeutische breedte</vt:lpstr>
      <vt:lpstr>Verdeling van het geneesmiddel</vt:lpstr>
      <vt:lpstr>Omzetting</vt:lpstr>
      <vt:lpstr>Werking op plaats bestemming</vt:lpstr>
      <vt:lpstr>Uitscheiding</vt:lpstr>
      <vt:lpstr>Ouderen</vt:lpstr>
      <vt:lpstr>Vervolg  </vt:lpstr>
      <vt:lpstr>Geneesmiddelen en ouderen</vt:lpstr>
      <vt:lpstr>Geneesmiddelen gebruik bij ouderen</vt:lpstr>
      <vt:lpstr>PowerPoint Presentation</vt:lpstr>
      <vt:lpstr>Hof van Delft Apotheek</vt:lpstr>
      <vt:lpstr> Getallen: </vt:lpstr>
      <vt:lpstr>Is het gebruik van veel medicijnen slecht?</vt:lpstr>
      <vt:lpstr>Lager doseren of staken ? </vt:lpstr>
      <vt:lpstr>voorbeelden</vt:lpstr>
      <vt:lpstr>Voorbeelden </vt:lpstr>
      <vt:lpstr>Hoe letten uw arts en apotheker op uw medicijnen?</vt:lpstr>
      <vt:lpstr> Identificatie potentieel ongeschikte middelen: </vt:lpstr>
      <vt:lpstr>Starten en stoppen</vt:lpstr>
      <vt:lpstr>Tabletten </vt:lpstr>
      <vt:lpstr>tabletten</vt:lpstr>
      <vt:lpstr>oogdruppels</vt:lpstr>
      <vt:lpstr>therapietrouw</vt:lpstr>
      <vt:lpstr>tips</vt:lpstr>
      <vt:lpstr>Tips</vt:lpstr>
      <vt:lpstr>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Detectie ongeschikt geneesmiddelengebruik bij ouderen</dc:title>
  <dc:creator>Klokke</dc:creator>
  <cp:lastModifiedBy>Webtechniek</cp:lastModifiedBy>
  <cp:revision>108</cp:revision>
  <dcterms:created xsi:type="dcterms:W3CDTF">2013-01-20T13:51:43Z</dcterms:created>
  <dcterms:modified xsi:type="dcterms:W3CDTF">2015-06-26T06:57:13Z</dcterms:modified>
</cp:coreProperties>
</file>